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Robo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Roboto-regular.fntdata"/><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46" Type="http://schemas.openxmlformats.org/officeDocument/2006/relationships/font" Target="fonts/Roboto-italic.fntdata"/><Relationship Id="rId23" Type="http://schemas.openxmlformats.org/officeDocument/2006/relationships/slide" Target="slides/slide18.xml"/><Relationship Id="rId45"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schemas.openxmlformats.org/officeDocument/2006/relationships/font" Target="fonts/Roboto-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jpg>
</file>

<file path=ppt/media/image20.png>
</file>

<file path=ppt/media/image21.jpg>
</file>

<file path=ppt/media/image22.jpg>
</file>

<file path=ppt/media/image23.pn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png>
</file>

<file path=ppt/media/image35.png>
</file>

<file path=ppt/media/image36.png>
</file>

<file path=ppt/media/image37.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5eab22319d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5eab22319d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None/>
            </a:pPr>
            <a:r>
              <a:rPr lang="en" sz="1500">
                <a:solidFill>
                  <a:srgbClr val="333333"/>
                </a:solidFill>
                <a:highlight>
                  <a:srgbClr val="FFFFFF"/>
                </a:highlight>
              </a:rPr>
              <a:t>Food waste ends up wasting water supply,</a:t>
            </a:r>
            <a:r>
              <a:rPr lang="en" sz="1500">
                <a:solidFill>
                  <a:srgbClr val="2B2B2B"/>
                </a:solidFill>
                <a:highlight>
                  <a:srgbClr val="FFFFFF"/>
                </a:highlight>
              </a:rPr>
              <a:t> food that is never eaten accounts for 25% of all freshwater consumption globally</a:t>
            </a:r>
            <a:endParaRPr sz="1500">
              <a:solidFill>
                <a:srgbClr val="2B2B2B"/>
              </a:solidFill>
              <a:highlight>
                <a:srgbClr val="FFFFFF"/>
              </a:highlight>
            </a:endParaRPr>
          </a:p>
          <a:p>
            <a:pPr indent="0" lvl="0" marL="0" rtl="0" algn="l">
              <a:lnSpc>
                <a:spcPct val="138000"/>
              </a:lnSpc>
              <a:spcBef>
                <a:spcPts val="0"/>
              </a:spcBef>
              <a:spcAft>
                <a:spcPts val="0"/>
              </a:spcAft>
              <a:buNone/>
            </a:pPr>
            <a:r>
              <a:rPr lang="en" sz="1500">
                <a:solidFill>
                  <a:srgbClr val="2B2B2B"/>
                </a:solidFill>
                <a:highlight>
                  <a:srgbClr val="FFFFFF"/>
                </a:highlight>
              </a:rPr>
              <a:t>Resources that went into creating the uneaten food wasted and when food waste goes to landfill,, it decomposes without access to oxygen and creates methane, which is 23x more deadly than carbon dioxide.</a:t>
            </a:r>
            <a:endParaRPr sz="1500">
              <a:solidFill>
                <a:srgbClr val="2B2B2B"/>
              </a:solidFill>
              <a:highlight>
                <a:srgbClr val="FFFFFF"/>
              </a:highlight>
            </a:endParaRPr>
          </a:p>
          <a:p>
            <a:pPr indent="0" lvl="0" marL="0" rtl="0" algn="l">
              <a:lnSpc>
                <a:spcPct val="115000"/>
              </a:lnSpc>
              <a:spcBef>
                <a:spcPts val="0"/>
              </a:spcBef>
              <a:spcAft>
                <a:spcPts val="0"/>
              </a:spcAft>
              <a:buNone/>
            </a:pPr>
            <a:r>
              <a:t/>
            </a:r>
            <a:endParaRPr/>
          </a:p>
          <a:p>
            <a:pPr indent="0" lvl="0" marL="0" rtl="0" algn="l">
              <a:lnSpc>
                <a:spcPct val="138000"/>
              </a:lnSpc>
              <a:spcBef>
                <a:spcPts val="0"/>
              </a:spcBef>
              <a:spcAft>
                <a:spcPts val="0"/>
              </a:spcAft>
              <a:buNone/>
            </a:pPr>
            <a:r>
              <a:t/>
            </a:r>
            <a:endParaRPr sz="1500">
              <a:solidFill>
                <a:srgbClr val="2B2B2B"/>
              </a:solidFill>
              <a:highlight>
                <a:srgbClr val="FFFFFF"/>
              </a:highlight>
            </a:endParaRPr>
          </a:p>
          <a:p>
            <a:pPr indent="0" lvl="0" marL="0" rtl="0" algn="l">
              <a:lnSpc>
                <a:spcPct val="115000"/>
              </a:lnSpc>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5eab22319d_6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5eab22319d_6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5eab22319d_4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5eab22319d_4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5eab22319d_4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5eab22319d_4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5eab22319d_4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5eab22319d_4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5eab22319d_4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5eab22319d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5eab22319d_4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5eab22319d_4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5eab22319d_4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eab22319d_4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5eab22319d_4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5eab22319d_4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5eab22319d_4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5eab22319d_4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5eab22319d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5eab22319d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5eab22319d_4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5eab22319d_4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5eab22319d_4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5eab22319d_4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5eab22319d_4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5eab22319d_4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2a9fb82a3150dddb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a9fb82a3150dddb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5f82cae29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5f82cae29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2a9fb82a3150dddb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a9fb82a3150dddb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2a9fb82a3150dddb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a9fb82a3150dddb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5f836a5fe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5f836a5fe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2a9fb82a3150dddb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a9fb82a3150dddb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5f836a5fe8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5f836a5fe8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5eab22319d_4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5eab22319d_4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2a9fb82a3150dddb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a9fb82a3150dddb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5f836a5fe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5f836a5fe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5f836a5fe8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5f836a5fe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5f836a5fe8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5f836a5fe8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5eab22319d_6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5eab22319d_6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5f836a5fe8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5f836a5fe8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5f836a5fe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5f836a5fe8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5f836a5fe8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5f836a5fe8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g5f836a5fe8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5f836a5fe8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5eab22319d_6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5eab22319d_6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5eab22319d_6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5eab22319d_6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5eab22319d_6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5eab22319d_6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None/>
            </a:pPr>
            <a:r>
              <a:rPr lang="en" sz="1200"/>
              <a:t>As food wastage is becoming a more prevalent issues in our society. Starting from the government holding </a:t>
            </a:r>
            <a:r>
              <a:rPr lang="en" sz="1200">
                <a:solidFill>
                  <a:srgbClr val="333333"/>
                </a:solidFill>
                <a:highlight>
                  <a:srgbClr val="FFFFFF"/>
                </a:highlight>
              </a:rPr>
              <a:t>Year Towards Zero Waste campaign this year .Campaign is targeted at the food wastage in eateries and supermarket</a:t>
            </a:r>
            <a:r>
              <a:rPr lang="en" sz="1200"/>
              <a:t> .Traditionally, bad looking food is usually thrown out but.we are going to be using it to creatie the filament of the 3D printer.This reduce food wastage and also increase the shelf life of the fruits.</a:t>
            </a:r>
            <a:endParaRPr sz="1200"/>
          </a:p>
          <a:p>
            <a:pPr indent="0" lvl="0" marL="0" rtl="0" algn="l">
              <a:lnSpc>
                <a:spcPct val="138000"/>
              </a:lnSpc>
              <a:spcBef>
                <a:spcPts val="2000"/>
              </a:spcBef>
              <a:spcAft>
                <a:spcPts val="0"/>
              </a:spcAft>
              <a:buNone/>
            </a:pPr>
            <a:r>
              <a:rPr lang="en" sz="2000"/>
              <a:t>Introduction</a:t>
            </a:r>
            <a:endParaRPr sz="2000"/>
          </a:p>
          <a:p>
            <a:pPr indent="0" lvl="0" marL="0" rtl="0" algn="l">
              <a:lnSpc>
                <a:spcPct val="138000"/>
              </a:lnSpc>
              <a:spcBef>
                <a:spcPts val="600"/>
              </a:spcBef>
              <a:spcAft>
                <a:spcPts val="0"/>
              </a:spcAft>
              <a:buNone/>
            </a:pPr>
            <a:r>
              <a:rPr lang="en" sz="1200"/>
              <a:t>The way most people picked their fruits is by appearance.This lead to having a lot of ugly fruits wasted and this adds on to Singapore food wastage.With Technology however,there is a way to put the ugly fruits into good use.The ugly food will be dried into powder and rehydrated into paste .This will then be used for the filament of the 3D printer we are creating</a:t>
            </a:r>
            <a:endParaRPr sz="1200"/>
          </a:p>
          <a:p>
            <a:pPr indent="0" lvl="0" marL="0" rtl="0" algn="l">
              <a:lnSpc>
                <a:spcPct val="115000"/>
              </a:lnSpc>
              <a:spcBef>
                <a:spcPts val="0"/>
              </a:spcBef>
              <a:spcAft>
                <a:spcPts val="0"/>
              </a:spcAft>
              <a:buNone/>
            </a:pPr>
            <a:r>
              <a:t/>
            </a:r>
            <a:endParaRPr/>
          </a:p>
          <a:p>
            <a:pPr indent="0" lvl="0" marL="0" rtl="0" algn="l">
              <a:lnSpc>
                <a:spcPct val="138000"/>
              </a:lnSpc>
              <a:spcBef>
                <a:spcPts val="1800"/>
              </a:spcBef>
              <a:spcAft>
                <a:spcPts val="0"/>
              </a:spcAft>
              <a:buNone/>
            </a:pPr>
            <a:r>
              <a:rPr lang="en" sz="1600"/>
              <a:t>Objective</a:t>
            </a:r>
            <a:endParaRPr sz="1600"/>
          </a:p>
          <a:p>
            <a:pPr indent="0" lvl="0" marL="0" rtl="0" algn="l">
              <a:lnSpc>
                <a:spcPct val="138000"/>
              </a:lnSpc>
              <a:spcBef>
                <a:spcPts val="600"/>
              </a:spcBef>
              <a:spcAft>
                <a:spcPts val="0"/>
              </a:spcAft>
              <a:buNone/>
            </a:pPr>
            <a:r>
              <a:rPr lang="en" sz="1200"/>
              <a:t>The product aims to reduce the wastage of ugly fruits .This is to cope with food shortages  </a:t>
            </a:r>
            <a:endParaRPr sz="1200"/>
          </a:p>
          <a:p>
            <a:pPr indent="0" lvl="0" marL="0" rtl="0" algn="l">
              <a:lnSpc>
                <a:spcPct val="138000"/>
              </a:lnSpc>
              <a:spcBef>
                <a:spcPts val="1800"/>
              </a:spcBef>
              <a:spcAft>
                <a:spcPts val="0"/>
              </a:spcAft>
              <a:buNone/>
            </a:pPr>
            <a:r>
              <a:rPr lang="en" sz="1600"/>
              <a:t>Scope</a:t>
            </a:r>
            <a:endParaRPr sz="1600"/>
          </a:p>
          <a:p>
            <a:pPr indent="0" lvl="0" marL="0" rtl="0" algn="l">
              <a:lnSpc>
                <a:spcPct val="138000"/>
              </a:lnSpc>
              <a:spcBef>
                <a:spcPts val="600"/>
              </a:spcBef>
              <a:spcAft>
                <a:spcPts val="0"/>
              </a:spcAft>
              <a:buNone/>
            </a:pPr>
            <a:r>
              <a:rPr lang="en" sz="1200"/>
              <a:t>This product contains both hardware system and software system.The hardware is the</a:t>
            </a:r>
            <a:endParaRPr sz="1200"/>
          </a:p>
          <a:p>
            <a:pPr indent="0" lvl="0" marL="0" rtl="0" algn="l">
              <a:lnSpc>
                <a:spcPct val="115000"/>
              </a:lnSpc>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5eab22319d_6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5eab22319d_6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Food wastage is a big problem in Singapore.</a:t>
            </a:r>
            <a:r>
              <a:rPr b="1" lang="en" sz="1500">
                <a:solidFill>
                  <a:srgbClr val="222222"/>
                </a:solidFill>
                <a:highlight>
                  <a:srgbClr val="FFFFFF"/>
                </a:highlight>
              </a:rPr>
              <a:t>Food wasted</a:t>
            </a:r>
            <a:r>
              <a:rPr lang="en" sz="1500">
                <a:solidFill>
                  <a:srgbClr val="222222"/>
                </a:solidFill>
                <a:highlight>
                  <a:srgbClr val="FFFFFF"/>
                </a:highlight>
              </a:rPr>
              <a:t>  2017 was 809,800 tonnes.There is an increase of over 24,000 tonnes since 2015, according to statistics published on the NEA website.</a:t>
            </a:r>
            <a:endParaRPr sz="1500">
              <a:solidFill>
                <a:srgbClr val="222222"/>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5eab22319d_6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5eab22319d_6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Food wastage is a big problem in Singapore.</a:t>
            </a:r>
            <a:r>
              <a:rPr b="1" lang="en" sz="1500">
                <a:solidFill>
                  <a:srgbClr val="222222"/>
                </a:solidFill>
                <a:highlight>
                  <a:srgbClr val="FFFFFF"/>
                </a:highlight>
              </a:rPr>
              <a:t>Food wasted</a:t>
            </a:r>
            <a:r>
              <a:rPr lang="en" sz="1500">
                <a:solidFill>
                  <a:srgbClr val="222222"/>
                </a:solidFill>
                <a:highlight>
                  <a:srgbClr val="FFFFFF"/>
                </a:highlight>
              </a:rPr>
              <a:t>  2017 was 809,800 tonnes.There is an increase of over 24,000 tonnes since 2015, according to statistics published on the NEA website.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5eab22319d_6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5eab22319d_6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3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3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17.jpg"/><Relationship Id="rId4" Type="http://schemas.openxmlformats.org/officeDocument/2006/relationships/image" Target="../media/image26.jpg"/><Relationship Id="rId5" Type="http://schemas.openxmlformats.org/officeDocument/2006/relationships/image" Target="../media/image3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24.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2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 Id="rId3" Type="http://schemas.openxmlformats.org/officeDocument/2006/relationships/image" Target="../media/image22.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image" Target="../media/image18.jpg"/><Relationship Id="rId4" Type="http://schemas.openxmlformats.org/officeDocument/2006/relationships/image" Target="../media/image22.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image" Target="../media/image28.jpg"/><Relationship Id="rId4" Type="http://schemas.openxmlformats.org/officeDocument/2006/relationships/image" Target="../media/image32.jpg"/><Relationship Id="rId5" Type="http://schemas.openxmlformats.org/officeDocument/2006/relationships/image" Target="../media/image27.jpg"/><Relationship Id="rId6" Type="http://schemas.openxmlformats.org/officeDocument/2006/relationships/image" Target="../media/image25.jpg"/><Relationship Id="rId7" Type="http://schemas.openxmlformats.org/officeDocument/2006/relationships/image" Target="../media/image3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image" Target="../media/image29.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3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3D Food Extruder</a:t>
            </a:r>
            <a:endParaRPr/>
          </a:p>
        </p:txBody>
      </p:sp>
      <p:sp>
        <p:nvSpPr>
          <p:cNvPr id="68" name="Google Shape;68;p13"/>
          <p:cNvSpPr txBox="1"/>
          <p:nvPr>
            <p:ph idx="1" type="subTitle"/>
          </p:nvPr>
        </p:nvSpPr>
        <p:spPr>
          <a:xfrm>
            <a:off x="390525" y="2789114"/>
            <a:ext cx="8222100" cy="137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Presented by:</a:t>
            </a:r>
            <a:endParaRPr/>
          </a:p>
          <a:p>
            <a:pPr indent="0" lvl="0" marL="0" rtl="0" algn="l">
              <a:spcBef>
                <a:spcPts val="0"/>
              </a:spcBef>
              <a:spcAft>
                <a:spcPts val="0"/>
              </a:spcAft>
              <a:buNone/>
            </a:pPr>
            <a:r>
              <a:rPr lang="en"/>
              <a:t>Allen Tan	P1831894</a:t>
            </a:r>
            <a:br>
              <a:rPr lang="en"/>
            </a:br>
            <a:r>
              <a:rPr lang="en"/>
              <a:t>Cheng Ee	P1820078</a:t>
            </a:r>
            <a:endParaRPr/>
          </a:p>
          <a:p>
            <a:pPr indent="0" lvl="0" marL="0" rtl="0" algn="l">
              <a:spcBef>
                <a:spcPts val="0"/>
              </a:spcBef>
              <a:spcAft>
                <a:spcPts val="0"/>
              </a:spcAft>
              <a:buNone/>
            </a:pPr>
            <a:r>
              <a:rPr lang="en"/>
              <a:t>Vincent Ho	P1824762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0" name="Google Shape;120;p22"/>
          <p:cNvPicPr preferRelativeResize="0"/>
          <p:nvPr/>
        </p:nvPicPr>
        <p:blipFill>
          <a:blip r:embed="rId3">
            <a:alphaModFix/>
          </a:blip>
          <a:stretch>
            <a:fillRect/>
          </a:stretch>
        </p:blipFill>
        <p:spPr>
          <a:xfrm>
            <a:off x="1747750" y="65938"/>
            <a:ext cx="4589575" cy="5011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23"/>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sz="4800"/>
              <a:t>The Solution</a:t>
            </a:r>
            <a:endParaRPr sz="4800"/>
          </a:p>
        </p:txBody>
      </p:sp>
      <p:pic>
        <p:nvPicPr>
          <p:cNvPr id="126" name="Google Shape;126;p23"/>
          <p:cNvPicPr preferRelativeResize="0"/>
          <p:nvPr/>
        </p:nvPicPr>
        <p:blipFill>
          <a:blip r:embed="rId3">
            <a:alphaModFix/>
          </a:blip>
          <a:stretch>
            <a:fillRect/>
          </a:stretch>
        </p:blipFill>
        <p:spPr>
          <a:xfrm>
            <a:off x="0" y="204000"/>
            <a:ext cx="4572000" cy="4939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3600"/>
              <a:t>3D Printing</a:t>
            </a:r>
            <a:endParaRPr sz="3600"/>
          </a:p>
        </p:txBody>
      </p:sp>
      <p:pic>
        <p:nvPicPr>
          <p:cNvPr id="132" name="Google Shape;132;p24"/>
          <p:cNvPicPr preferRelativeResize="0"/>
          <p:nvPr/>
        </p:nvPicPr>
        <p:blipFill>
          <a:blip r:embed="rId3">
            <a:alphaModFix/>
          </a:blip>
          <a:stretch>
            <a:fillRect/>
          </a:stretch>
        </p:blipFill>
        <p:spPr>
          <a:xfrm>
            <a:off x="0" y="0"/>
            <a:ext cx="4484800" cy="2854650"/>
          </a:xfrm>
          <a:prstGeom prst="rect">
            <a:avLst/>
          </a:prstGeom>
          <a:noFill/>
          <a:ln>
            <a:noFill/>
          </a:ln>
        </p:spPr>
      </p:pic>
      <p:pic>
        <p:nvPicPr>
          <p:cNvPr id="133" name="Google Shape;133;p24"/>
          <p:cNvPicPr preferRelativeResize="0"/>
          <p:nvPr/>
        </p:nvPicPr>
        <p:blipFill>
          <a:blip r:embed="rId4">
            <a:alphaModFix/>
          </a:blip>
          <a:stretch>
            <a:fillRect/>
          </a:stretch>
        </p:blipFill>
        <p:spPr>
          <a:xfrm>
            <a:off x="5287825" y="2725500"/>
            <a:ext cx="3373825" cy="2336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3600"/>
              <a:t>Dehydration</a:t>
            </a:r>
            <a:endParaRPr sz="3600"/>
          </a:p>
        </p:txBody>
      </p:sp>
      <p:pic>
        <p:nvPicPr>
          <p:cNvPr id="139" name="Google Shape;139;p25"/>
          <p:cNvPicPr preferRelativeResize="0"/>
          <p:nvPr/>
        </p:nvPicPr>
        <p:blipFill>
          <a:blip r:embed="rId3">
            <a:alphaModFix/>
          </a:blip>
          <a:stretch>
            <a:fillRect/>
          </a:stretch>
        </p:blipFill>
        <p:spPr>
          <a:xfrm>
            <a:off x="81250" y="60925"/>
            <a:ext cx="4229550" cy="2210275"/>
          </a:xfrm>
          <a:prstGeom prst="rect">
            <a:avLst/>
          </a:prstGeom>
          <a:noFill/>
          <a:ln>
            <a:noFill/>
          </a:ln>
        </p:spPr>
      </p:pic>
      <p:pic>
        <p:nvPicPr>
          <p:cNvPr id="140" name="Google Shape;140;p25"/>
          <p:cNvPicPr preferRelativeResize="0"/>
          <p:nvPr/>
        </p:nvPicPr>
        <p:blipFill>
          <a:blip r:embed="rId4">
            <a:alphaModFix/>
          </a:blip>
          <a:stretch>
            <a:fillRect/>
          </a:stretch>
        </p:blipFill>
        <p:spPr>
          <a:xfrm>
            <a:off x="569175" y="2571750"/>
            <a:ext cx="3482875" cy="2317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3600"/>
              <a:t>Dry-Freezing</a:t>
            </a:r>
            <a:endParaRPr sz="3600"/>
          </a:p>
        </p:txBody>
      </p:sp>
      <p:pic>
        <p:nvPicPr>
          <p:cNvPr id="146" name="Google Shape;146;p26"/>
          <p:cNvPicPr preferRelativeResize="0"/>
          <p:nvPr/>
        </p:nvPicPr>
        <p:blipFill>
          <a:blip r:embed="rId3">
            <a:alphaModFix/>
          </a:blip>
          <a:stretch>
            <a:fillRect/>
          </a:stretch>
        </p:blipFill>
        <p:spPr>
          <a:xfrm>
            <a:off x="0" y="843625"/>
            <a:ext cx="4419600" cy="265176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3600"/>
              <a:t>Pulverize</a:t>
            </a:r>
            <a:endParaRPr sz="3600"/>
          </a:p>
        </p:txBody>
      </p:sp>
      <p:pic>
        <p:nvPicPr>
          <p:cNvPr id="152" name="Google Shape;152;p27"/>
          <p:cNvPicPr preferRelativeResize="0"/>
          <p:nvPr/>
        </p:nvPicPr>
        <p:blipFill>
          <a:blip r:embed="rId3">
            <a:alphaModFix/>
          </a:blip>
          <a:stretch>
            <a:fillRect/>
          </a:stretch>
        </p:blipFill>
        <p:spPr>
          <a:xfrm>
            <a:off x="0" y="1158775"/>
            <a:ext cx="4474875" cy="22729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8"/>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3600"/>
              <a:t>Can be used a sweet toppings</a:t>
            </a:r>
            <a:endParaRPr sz="3600"/>
          </a:p>
        </p:txBody>
      </p:sp>
      <p:pic>
        <p:nvPicPr>
          <p:cNvPr id="158" name="Google Shape;158;p28"/>
          <p:cNvPicPr preferRelativeResize="0"/>
          <p:nvPr/>
        </p:nvPicPr>
        <p:blipFill>
          <a:blip r:embed="rId3">
            <a:alphaModFix/>
          </a:blip>
          <a:stretch>
            <a:fillRect/>
          </a:stretch>
        </p:blipFill>
        <p:spPr>
          <a:xfrm>
            <a:off x="538675" y="264250"/>
            <a:ext cx="3695667" cy="4615000"/>
          </a:xfrm>
          <a:prstGeom prst="rect">
            <a:avLst/>
          </a:prstGeom>
          <a:noFill/>
          <a:ln>
            <a:noFill/>
          </a:ln>
        </p:spPr>
      </p:pic>
      <p:pic>
        <p:nvPicPr>
          <p:cNvPr id="159" name="Google Shape;159;p28"/>
          <p:cNvPicPr preferRelativeResize="0"/>
          <p:nvPr/>
        </p:nvPicPr>
        <p:blipFill>
          <a:blip r:embed="rId4">
            <a:alphaModFix/>
          </a:blip>
          <a:stretch>
            <a:fillRect/>
          </a:stretch>
        </p:blipFill>
        <p:spPr>
          <a:xfrm>
            <a:off x="4891421" y="3368175"/>
            <a:ext cx="1464700" cy="1511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3600"/>
              <a:t>Make Something FUN!!</a:t>
            </a:r>
            <a:endParaRPr sz="3600"/>
          </a:p>
        </p:txBody>
      </p:sp>
      <p:pic>
        <p:nvPicPr>
          <p:cNvPr id="165" name="Google Shape;165;p29"/>
          <p:cNvPicPr preferRelativeResize="0"/>
          <p:nvPr/>
        </p:nvPicPr>
        <p:blipFill>
          <a:blip r:embed="rId3">
            <a:alphaModFix/>
          </a:blip>
          <a:stretch>
            <a:fillRect/>
          </a:stretch>
        </p:blipFill>
        <p:spPr>
          <a:xfrm>
            <a:off x="0" y="1050528"/>
            <a:ext cx="4572000" cy="304244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pic>
        <p:nvPicPr>
          <p:cNvPr id="170" name="Google Shape;170;p30"/>
          <p:cNvPicPr preferRelativeResize="0"/>
          <p:nvPr/>
        </p:nvPicPr>
        <p:blipFill rotWithShape="1">
          <a:blip r:embed="rId3">
            <a:alphaModFix/>
          </a:blip>
          <a:srcRect b="44864" l="19320" r="20376" t="16065"/>
          <a:stretch/>
        </p:blipFill>
        <p:spPr>
          <a:xfrm>
            <a:off x="644863" y="1140513"/>
            <a:ext cx="7854274" cy="2862475"/>
          </a:xfrm>
          <a:prstGeom prst="rect">
            <a:avLst/>
          </a:prstGeom>
          <a:noFill/>
          <a:ln>
            <a:noFill/>
          </a:ln>
        </p:spPr>
      </p:pic>
      <p:sp>
        <p:nvSpPr>
          <p:cNvPr id="171" name="Google Shape;171;p30"/>
          <p:cNvSpPr/>
          <p:nvPr/>
        </p:nvSpPr>
        <p:spPr>
          <a:xfrm>
            <a:off x="5023575" y="3289400"/>
            <a:ext cx="2063400" cy="579300"/>
          </a:xfrm>
          <a:prstGeom prst="donut">
            <a:avLst>
              <a:gd fmla="val 7014" name="adj"/>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200"/>
                                        <p:tgtEl>
                                          <p:spTgt spid="1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pic>
        <p:nvPicPr>
          <p:cNvPr id="176" name="Google Shape;176;p31"/>
          <p:cNvPicPr preferRelativeResize="0"/>
          <p:nvPr/>
        </p:nvPicPr>
        <p:blipFill rotWithShape="1">
          <a:blip r:embed="rId3">
            <a:alphaModFix/>
          </a:blip>
          <a:srcRect b="20174" l="19167" r="20270" t="49830"/>
          <a:stretch/>
        </p:blipFill>
        <p:spPr>
          <a:xfrm>
            <a:off x="175288" y="1346875"/>
            <a:ext cx="8793427" cy="2449750"/>
          </a:xfrm>
          <a:prstGeom prst="rect">
            <a:avLst/>
          </a:prstGeom>
          <a:noFill/>
          <a:ln>
            <a:noFill/>
          </a:ln>
        </p:spPr>
      </p:pic>
      <p:sp>
        <p:nvSpPr>
          <p:cNvPr id="177" name="Google Shape;177;p31"/>
          <p:cNvSpPr/>
          <p:nvPr/>
        </p:nvSpPr>
        <p:spPr>
          <a:xfrm>
            <a:off x="3336175" y="1774825"/>
            <a:ext cx="2063400" cy="579300"/>
          </a:xfrm>
          <a:prstGeom prst="donut">
            <a:avLst>
              <a:gd fmla="val 7014" name="adj"/>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2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Presentation Outline</a:t>
            </a:r>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Problem</a:t>
            </a:r>
            <a:br>
              <a:rPr lang="en"/>
            </a:br>
            <a:endParaRPr/>
          </a:p>
          <a:p>
            <a:pPr indent="-342900" lvl="0" marL="457200" rtl="0" algn="l">
              <a:spcBef>
                <a:spcPts val="0"/>
              </a:spcBef>
              <a:spcAft>
                <a:spcPts val="0"/>
              </a:spcAft>
              <a:buSzPts val="1800"/>
              <a:buChar char="●"/>
            </a:pPr>
            <a:r>
              <a:rPr lang="en"/>
              <a:t>Solution</a:t>
            </a:r>
            <a:br>
              <a:rPr lang="en"/>
            </a:br>
            <a:endParaRPr/>
          </a:p>
          <a:p>
            <a:pPr indent="-342900" lvl="0" marL="457200" rtl="0" algn="l">
              <a:spcBef>
                <a:spcPts val="0"/>
              </a:spcBef>
              <a:spcAft>
                <a:spcPts val="0"/>
              </a:spcAft>
              <a:buSzPts val="1800"/>
              <a:buChar char="●"/>
            </a:pPr>
            <a:r>
              <a:rPr lang="en"/>
              <a:t>Prototype</a:t>
            </a:r>
            <a:br>
              <a:rPr lang="en"/>
            </a:br>
            <a:endParaRPr/>
          </a:p>
          <a:p>
            <a:pPr indent="-342900" lvl="0" marL="457200" rtl="0" algn="l">
              <a:spcBef>
                <a:spcPts val="0"/>
              </a:spcBef>
              <a:spcAft>
                <a:spcPts val="0"/>
              </a:spcAft>
              <a:buSzPts val="1800"/>
              <a:buChar char="●"/>
            </a:pPr>
            <a:r>
              <a:rPr lang="en"/>
              <a:t>Drawback of the system</a:t>
            </a:r>
            <a:br>
              <a:rPr lang="en"/>
            </a:br>
            <a:endParaRPr/>
          </a:p>
          <a:p>
            <a:pPr indent="-342900" lvl="0" marL="457200" rtl="0" algn="l">
              <a:spcBef>
                <a:spcPts val="0"/>
              </a:spcBef>
              <a:spcAft>
                <a:spcPts val="0"/>
              </a:spcAft>
              <a:buSzPts val="1800"/>
              <a:buChar char="●"/>
            </a:pPr>
            <a:r>
              <a:rPr lang="en"/>
              <a:t>Future Improvements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pic>
        <p:nvPicPr>
          <p:cNvPr id="182" name="Google Shape;182;p32"/>
          <p:cNvPicPr preferRelativeResize="0"/>
          <p:nvPr/>
        </p:nvPicPr>
        <p:blipFill rotWithShape="1">
          <a:blip r:embed="rId3">
            <a:alphaModFix/>
          </a:blip>
          <a:srcRect b="22477" l="19548" r="21033" t="20094"/>
          <a:stretch/>
        </p:blipFill>
        <p:spPr>
          <a:xfrm>
            <a:off x="972975" y="656650"/>
            <a:ext cx="7198051" cy="3913526"/>
          </a:xfrm>
          <a:prstGeom prst="rect">
            <a:avLst/>
          </a:prstGeom>
          <a:noFill/>
          <a:ln>
            <a:noFill/>
          </a:ln>
        </p:spPr>
      </p:pic>
      <p:sp>
        <p:nvSpPr>
          <p:cNvPr id="183" name="Google Shape;183;p32"/>
          <p:cNvSpPr/>
          <p:nvPr/>
        </p:nvSpPr>
        <p:spPr>
          <a:xfrm>
            <a:off x="972975" y="829475"/>
            <a:ext cx="2063400" cy="579300"/>
          </a:xfrm>
          <a:prstGeom prst="donut">
            <a:avLst>
              <a:gd fmla="val 7014" name="adj"/>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2"/>
          <p:cNvSpPr/>
          <p:nvPr/>
        </p:nvSpPr>
        <p:spPr>
          <a:xfrm>
            <a:off x="916875" y="1815375"/>
            <a:ext cx="1321500" cy="579300"/>
          </a:xfrm>
          <a:prstGeom prst="donut">
            <a:avLst>
              <a:gd fmla="val 7014" name="adj"/>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200"/>
                                        <p:tgtEl>
                                          <p:spTgt spid="1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700"/>
                                        <p:tgtEl>
                                          <p:spTgt spid="1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33"/>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3600"/>
              <a:t>Banana Puréé</a:t>
            </a:r>
            <a:endParaRPr sz="3600"/>
          </a:p>
        </p:txBody>
      </p:sp>
      <p:pic>
        <p:nvPicPr>
          <p:cNvPr id="190" name="Google Shape;190;p33"/>
          <p:cNvPicPr preferRelativeResize="0"/>
          <p:nvPr/>
        </p:nvPicPr>
        <p:blipFill>
          <a:blip r:embed="rId3">
            <a:alphaModFix/>
          </a:blip>
          <a:stretch>
            <a:fillRect/>
          </a:stretch>
        </p:blipFill>
        <p:spPr>
          <a:xfrm>
            <a:off x="823275" y="942263"/>
            <a:ext cx="2967750" cy="3258975"/>
          </a:xfrm>
          <a:prstGeom prst="rect">
            <a:avLst/>
          </a:prstGeom>
          <a:noFill/>
          <a:ln>
            <a:noFill/>
          </a:ln>
        </p:spPr>
      </p:pic>
      <p:pic>
        <p:nvPicPr>
          <p:cNvPr id="191" name="Google Shape;191;p33"/>
          <p:cNvPicPr preferRelativeResize="0"/>
          <p:nvPr/>
        </p:nvPicPr>
        <p:blipFill>
          <a:blip r:embed="rId4">
            <a:alphaModFix/>
          </a:blip>
          <a:stretch>
            <a:fillRect/>
          </a:stretch>
        </p:blipFill>
        <p:spPr>
          <a:xfrm>
            <a:off x="5541975" y="2923150"/>
            <a:ext cx="2743575" cy="18761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sz="4800"/>
              <a:t>Prototype </a:t>
            </a:r>
            <a:endParaRPr sz="4800"/>
          </a:p>
        </p:txBody>
      </p:sp>
      <p:pic>
        <p:nvPicPr>
          <p:cNvPr id="197" name="Google Shape;197;p34"/>
          <p:cNvPicPr preferRelativeResize="0"/>
          <p:nvPr/>
        </p:nvPicPr>
        <p:blipFill>
          <a:blip r:embed="rId3">
            <a:alphaModFix/>
          </a:blip>
          <a:stretch>
            <a:fillRect/>
          </a:stretch>
        </p:blipFill>
        <p:spPr>
          <a:xfrm>
            <a:off x="0" y="204000"/>
            <a:ext cx="4572000" cy="4939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35"/>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3D Extruding Unit</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Peltier Unit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6"/>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3D Extruding Unit</a:t>
            </a:r>
            <a:endParaRPr/>
          </a:p>
        </p:txBody>
      </p:sp>
      <p:sp>
        <p:nvSpPr>
          <p:cNvPr id="208" name="Google Shape;208;p36"/>
          <p:cNvSpPr txBox="1"/>
          <p:nvPr>
            <p:ph idx="1" type="subTitle"/>
          </p:nvPr>
        </p:nvSpPr>
        <p:spPr>
          <a:xfrm>
            <a:off x="265500" y="2779478"/>
            <a:ext cx="4045200" cy="1639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CD Drives</a:t>
            </a:r>
            <a:endParaRPr/>
          </a:p>
          <a:p>
            <a:pPr indent="0" lvl="0" marL="457200" rtl="0" algn="l">
              <a:spcBef>
                <a:spcPts val="0"/>
              </a:spcBef>
              <a:spcAft>
                <a:spcPts val="0"/>
              </a:spcAft>
              <a:buNone/>
            </a:pPr>
            <a:r>
              <a:rPr lang="en"/>
              <a:t>Acrylic</a:t>
            </a:r>
            <a:endParaRPr/>
          </a:p>
          <a:p>
            <a:pPr indent="0" lvl="0" marL="457200" rtl="0" algn="l">
              <a:spcBef>
                <a:spcPts val="0"/>
              </a:spcBef>
              <a:spcAft>
                <a:spcPts val="0"/>
              </a:spcAft>
              <a:buNone/>
            </a:pPr>
            <a:r>
              <a:rPr lang="en"/>
              <a:t>4 stepper motors </a:t>
            </a:r>
            <a:endParaRPr/>
          </a:p>
          <a:p>
            <a:pPr indent="0" lvl="0" marL="457200" rtl="0" algn="l">
              <a:spcBef>
                <a:spcPts val="0"/>
              </a:spcBef>
              <a:spcAft>
                <a:spcPts val="0"/>
              </a:spcAft>
              <a:buNone/>
            </a:pPr>
            <a:r>
              <a:rPr lang="en"/>
              <a:t>2 Arduino (1 master 1 slave)</a:t>
            </a:r>
            <a:endParaRPr/>
          </a:p>
        </p:txBody>
      </p:sp>
      <p:sp>
        <p:nvSpPr>
          <p:cNvPr id="209" name="Google Shape;209;p3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10" name="Google Shape;210;p36"/>
          <p:cNvPicPr preferRelativeResize="0"/>
          <p:nvPr/>
        </p:nvPicPr>
        <p:blipFill>
          <a:blip r:embed="rId3">
            <a:alphaModFix/>
          </a:blip>
          <a:stretch>
            <a:fillRect/>
          </a:stretch>
        </p:blipFill>
        <p:spPr>
          <a:xfrm>
            <a:off x="5535324" y="378200"/>
            <a:ext cx="2645350" cy="43871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Axes made from CD drives</a:t>
            </a:r>
            <a:endParaRPr/>
          </a:p>
        </p:txBody>
      </p:sp>
      <p:sp>
        <p:nvSpPr>
          <p:cNvPr id="216" name="Google Shape;216;p3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17" name="Google Shape;217;p37"/>
          <p:cNvPicPr preferRelativeResize="0"/>
          <p:nvPr/>
        </p:nvPicPr>
        <p:blipFill>
          <a:blip r:embed="rId3">
            <a:alphaModFix/>
          </a:blip>
          <a:stretch>
            <a:fillRect/>
          </a:stretch>
        </p:blipFill>
        <p:spPr>
          <a:xfrm>
            <a:off x="4104123" y="1067111"/>
            <a:ext cx="4036426" cy="30093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8"/>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3D Printed Parts</a:t>
            </a:r>
            <a:endParaRPr/>
          </a:p>
        </p:txBody>
      </p:sp>
      <p:sp>
        <p:nvSpPr>
          <p:cNvPr id="223" name="Google Shape;223;p38"/>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24" name="Google Shape;224;p38"/>
          <p:cNvPicPr preferRelativeResize="0"/>
          <p:nvPr/>
        </p:nvPicPr>
        <p:blipFill rotWithShape="1">
          <a:blip r:embed="rId3">
            <a:alphaModFix/>
          </a:blip>
          <a:srcRect b="43669" l="21957" r="17787" t="35178"/>
          <a:stretch/>
        </p:blipFill>
        <p:spPr>
          <a:xfrm>
            <a:off x="5840199" y="3033579"/>
            <a:ext cx="2319450" cy="1703346"/>
          </a:xfrm>
          <a:prstGeom prst="rect">
            <a:avLst/>
          </a:prstGeom>
          <a:noFill/>
          <a:ln>
            <a:noFill/>
          </a:ln>
        </p:spPr>
      </p:pic>
      <p:pic>
        <p:nvPicPr>
          <p:cNvPr id="225" name="Google Shape;225;p38"/>
          <p:cNvPicPr preferRelativeResize="0"/>
          <p:nvPr/>
        </p:nvPicPr>
        <p:blipFill rotWithShape="1">
          <a:blip r:embed="rId4">
            <a:alphaModFix/>
          </a:blip>
          <a:srcRect b="28885" l="6247" r="30131" t="6593"/>
          <a:stretch/>
        </p:blipFill>
        <p:spPr>
          <a:xfrm>
            <a:off x="3608300" y="848225"/>
            <a:ext cx="1594400" cy="3447050"/>
          </a:xfrm>
          <a:prstGeom prst="rect">
            <a:avLst/>
          </a:prstGeom>
          <a:noFill/>
          <a:ln>
            <a:noFill/>
          </a:ln>
        </p:spPr>
      </p:pic>
      <p:pic>
        <p:nvPicPr>
          <p:cNvPr id="226" name="Google Shape;226;p38"/>
          <p:cNvPicPr preferRelativeResize="0"/>
          <p:nvPr/>
        </p:nvPicPr>
        <p:blipFill rotWithShape="1">
          <a:blip r:embed="rId5">
            <a:alphaModFix/>
          </a:blip>
          <a:srcRect b="37148" l="7047" r="2249" t="18726"/>
          <a:stretch/>
        </p:blipFill>
        <p:spPr>
          <a:xfrm>
            <a:off x="5903481" y="357800"/>
            <a:ext cx="2192900" cy="22555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3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Bottom Platform - X &amp; Y Axes</a:t>
            </a:r>
            <a:endParaRPr/>
          </a:p>
        </p:txBody>
      </p:sp>
      <p:sp>
        <p:nvSpPr>
          <p:cNvPr id="232" name="Google Shape;232;p39"/>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33" name="Google Shape;233;p39"/>
          <p:cNvPicPr preferRelativeResize="0"/>
          <p:nvPr/>
        </p:nvPicPr>
        <p:blipFill rotWithShape="1">
          <a:blip r:embed="rId3">
            <a:alphaModFix/>
          </a:blip>
          <a:srcRect b="26081" l="0" r="0" t="27519"/>
          <a:stretch/>
        </p:blipFill>
        <p:spPr>
          <a:xfrm>
            <a:off x="3958797" y="498313"/>
            <a:ext cx="4234175" cy="41468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40"/>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Z-axis - Extruder Head</a:t>
            </a:r>
            <a:endParaRPr/>
          </a:p>
        </p:txBody>
      </p:sp>
      <p:sp>
        <p:nvSpPr>
          <p:cNvPr id="239" name="Google Shape;239;p40"/>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0" name="Google Shape;240;p40"/>
          <p:cNvPicPr preferRelativeResize="0"/>
          <p:nvPr/>
        </p:nvPicPr>
        <p:blipFill rotWithShape="1">
          <a:blip r:embed="rId3">
            <a:alphaModFix/>
          </a:blip>
          <a:srcRect b="46540" l="14059" r="18862" t="6651"/>
          <a:stretch/>
        </p:blipFill>
        <p:spPr>
          <a:xfrm>
            <a:off x="4761325" y="352774"/>
            <a:ext cx="3009674" cy="443795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4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Schematics</a:t>
            </a:r>
            <a:endParaRPr/>
          </a:p>
        </p:txBody>
      </p:sp>
      <p:sp>
        <p:nvSpPr>
          <p:cNvPr id="246" name="Google Shape;246;p41"/>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7" name="Google Shape;247;p41"/>
          <p:cNvPicPr preferRelativeResize="0"/>
          <p:nvPr/>
        </p:nvPicPr>
        <p:blipFill rotWithShape="1">
          <a:blip r:embed="rId3">
            <a:alphaModFix/>
          </a:blip>
          <a:srcRect b="25359" l="4006" r="16509" t="13957"/>
          <a:stretch/>
        </p:blipFill>
        <p:spPr>
          <a:xfrm>
            <a:off x="899602" y="1763562"/>
            <a:ext cx="7366700" cy="316963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Brief</a:t>
            </a:r>
            <a:endParaRPr/>
          </a:p>
        </p:txBody>
      </p:sp>
      <p:sp>
        <p:nvSpPr>
          <p:cNvPr id="80" name="Google Shape;80;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AutoNum type="arabicPeriod"/>
            </a:pPr>
            <a:r>
              <a:rPr lang="en">
                <a:solidFill>
                  <a:srgbClr val="000000"/>
                </a:solidFill>
              </a:rPr>
              <a:t>Solution for the aging population</a:t>
            </a:r>
            <a:br>
              <a:rPr lang="en">
                <a:solidFill>
                  <a:srgbClr val="000000"/>
                </a:solidFill>
              </a:rPr>
            </a:br>
            <a:endParaRPr>
              <a:solidFill>
                <a:srgbClr val="000000"/>
              </a:solidFill>
            </a:endParaRPr>
          </a:p>
          <a:p>
            <a:pPr indent="-342900" lvl="0" marL="457200" rtl="0" algn="l">
              <a:spcBef>
                <a:spcPts val="0"/>
              </a:spcBef>
              <a:spcAft>
                <a:spcPts val="0"/>
              </a:spcAft>
              <a:buClr>
                <a:srgbClr val="000000"/>
              </a:buClr>
              <a:buSzPts val="1800"/>
              <a:buAutoNum type="arabicPeriod"/>
            </a:pPr>
            <a:r>
              <a:rPr lang="en">
                <a:solidFill>
                  <a:srgbClr val="000000"/>
                </a:solidFill>
              </a:rPr>
              <a:t>Environmental Project</a:t>
            </a:r>
            <a:br>
              <a:rPr lang="en">
                <a:solidFill>
                  <a:srgbClr val="000000"/>
                </a:solidFill>
              </a:rPr>
            </a:br>
            <a:endParaRPr>
              <a:solidFill>
                <a:srgbClr val="000000"/>
              </a:solidFill>
            </a:endParaRPr>
          </a:p>
          <a:p>
            <a:pPr indent="-342900" lvl="0" marL="457200" rtl="0" algn="l">
              <a:spcBef>
                <a:spcPts val="0"/>
              </a:spcBef>
              <a:spcAft>
                <a:spcPts val="0"/>
              </a:spcAft>
              <a:buClr>
                <a:srgbClr val="000000"/>
              </a:buClr>
              <a:buSzPts val="1800"/>
              <a:buAutoNum type="arabicPeriod"/>
            </a:pPr>
            <a:r>
              <a:rPr lang="en">
                <a:solidFill>
                  <a:srgbClr val="000000"/>
                </a:solidFill>
              </a:rPr>
              <a:t>Healthcare</a:t>
            </a:r>
            <a:endParaRPr>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42"/>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Peltier Unit</a:t>
            </a:r>
            <a:endParaRPr/>
          </a:p>
        </p:txBody>
      </p:sp>
      <p:sp>
        <p:nvSpPr>
          <p:cNvPr id="253" name="Google Shape;253;p42"/>
          <p:cNvSpPr txBox="1"/>
          <p:nvPr>
            <p:ph idx="1" type="subTitle"/>
          </p:nvPr>
        </p:nvSpPr>
        <p:spPr>
          <a:xfrm>
            <a:off x="265500" y="2779479"/>
            <a:ext cx="4045200" cy="18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50mm Thick Styrofoam</a:t>
            </a:r>
            <a:endParaRPr/>
          </a:p>
          <a:p>
            <a:pPr indent="0" lvl="0" marL="0" rtl="0" algn="l">
              <a:spcBef>
                <a:spcPts val="0"/>
              </a:spcBef>
              <a:spcAft>
                <a:spcPts val="0"/>
              </a:spcAft>
              <a:buNone/>
            </a:pPr>
            <a:r>
              <a:rPr lang="en"/>
              <a:t>CPU Fan</a:t>
            </a:r>
            <a:endParaRPr/>
          </a:p>
          <a:p>
            <a:pPr indent="0" lvl="0" marL="0" rtl="0" algn="l">
              <a:spcBef>
                <a:spcPts val="0"/>
              </a:spcBef>
              <a:spcAft>
                <a:spcPts val="0"/>
              </a:spcAft>
              <a:buNone/>
            </a:pPr>
            <a:r>
              <a:rPr lang="en"/>
              <a:t>Heatsinks</a:t>
            </a:r>
            <a:endParaRPr/>
          </a:p>
          <a:p>
            <a:pPr indent="0" lvl="0" marL="0" rtl="0" algn="l">
              <a:spcBef>
                <a:spcPts val="0"/>
              </a:spcBef>
              <a:spcAft>
                <a:spcPts val="0"/>
              </a:spcAft>
              <a:buNone/>
            </a:pPr>
            <a:r>
              <a:rPr lang="en"/>
              <a:t>Peltier</a:t>
            </a:r>
            <a:endParaRPr/>
          </a:p>
          <a:p>
            <a:pPr indent="0" lvl="0" marL="0" rtl="0" algn="l">
              <a:spcBef>
                <a:spcPts val="0"/>
              </a:spcBef>
              <a:spcAft>
                <a:spcPts val="0"/>
              </a:spcAft>
              <a:buNone/>
            </a:pPr>
            <a:r>
              <a:rPr lang="en"/>
              <a:t>1 Ardunio</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54" name="Google Shape;254;p4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55" name="Google Shape;255;p42"/>
          <p:cNvPicPr preferRelativeResize="0"/>
          <p:nvPr/>
        </p:nvPicPr>
        <p:blipFill rotWithShape="1">
          <a:blip r:embed="rId3">
            <a:alphaModFix/>
          </a:blip>
          <a:srcRect b="23502" l="0" r="0" t="26459"/>
          <a:stretch/>
        </p:blipFill>
        <p:spPr>
          <a:xfrm>
            <a:off x="4835400" y="456613"/>
            <a:ext cx="4045200" cy="423027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43"/>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Insulation - 50mm thick styrofoam</a:t>
            </a:r>
            <a:endParaRPr/>
          </a:p>
        </p:txBody>
      </p:sp>
      <p:sp>
        <p:nvSpPr>
          <p:cNvPr id="261" name="Google Shape;261;p43"/>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62" name="Google Shape;262;p43"/>
          <p:cNvPicPr preferRelativeResize="0"/>
          <p:nvPr/>
        </p:nvPicPr>
        <p:blipFill rotWithShape="1">
          <a:blip r:embed="rId3">
            <a:alphaModFix/>
          </a:blip>
          <a:srcRect b="15692" l="8650" r="0" t="20698"/>
          <a:stretch/>
        </p:blipFill>
        <p:spPr>
          <a:xfrm>
            <a:off x="3433300" y="631438"/>
            <a:ext cx="2635625" cy="3880600"/>
          </a:xfrm>
          <a:prstGeom prst="rect">
            <a:avLst/>
          </a:prstGeom>
          <a:noFill/>
          <a:ln>
            <a:noFill/>
          </a:ln>
        </p:spPr>
      </p:pic>
      <p:pic>
        <p:nvPicPr>
          <p:cNvPr id="263" name="Google Shape;263;p43"/>
          <p:cNvPicPr preferRelativeResize="0"/>
          <p:nvPr/>
        </p:nvPicPr>
        <p:blipFill rotWithShape="1">
          <a:blip r:embed="rId4">
            <a:alphaModFix/>
          </a:blip>
          <a:srcRect b="23502" l="0" r="0" t="26459"/>
          <a:stretch/>
        </p:blipFill>
        <p:spPr>
          <a:xfrm>
            <a:off x="6197425" y="1106575"/>
            <a:ext cx="2802125" cy="293032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44"/>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Cooling Unit</a:t>
            </a:r>
            <a:endParaRPr/>
          </a:p>
        </p:txBody>
      </p:sp>
      <p:sp>
        <p:nvSpPr>
          <p:cNvPr id="269" name="Google Shape;269;p44"/>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70" name="Google Shape;270;p44"/>
          <p:cNvPicPr preferRelativeResize="0"/>
          <p:nvPr/>
        </p:nvPicPr>
        <p:blipFill rotWithShape="1">
          <a:blip r:embed="rId3">
            <a:alphaModFix/>
          </a:blip>
          <a:srcRect b="0" l="34613" r="23399" t="0"/>
          <a:stretch/>
        </p:blipFill>
        <p:spPr>
          <a:xfrm>
            <a:off x="3417378" y="357800"/>
            <a:ext cx="1581150" cy="1752600"/>
          </a:xfrm>
          <a:prstGeom prst="rect">
            <a:avLst/>
          </a:prstGeom>
          <a:noFill/>
          <a:ln>
            <a:noFill/>
          </a:ln>
        </p:spPr>
      </p:pic>
      <p:pic>
        <p:nvPicPr>
          <p:cNvPr id="271" name="Google Shape;271;p44"/>
          <p:cNvPicPr preferRelativeResize="0"/>
          <p:nvPr/>
        </p:nvPicPr>
        <p:blipFill rotWithShape="1">
          <a:blip r:embed="rId4">
            <a:alphaModFix/>
          </a:blip>
          <a:srcRect b="0" l="41506" r="21314" t="14573"/>
          <a:stretch/>
        </p:blipFill>
        <p:spPr>
          <a:xfrm>
            <a:off x="5150928" y="357800"/>
            <a:ext cx="1590675" cy="1714500"/>
          </a:xfrm>
          <a:prstGeom prst="rect">
            <a:avLst/>
          </a:prstGeom>
          <a:noFill/>
          <a:ln>
            <a:noFill/>
          </a:ln>
        </p:spPr>
      </p:pic>
      <p:pic>
        <p:nvPicPr>
          <p:cNvPr id="272" name="Google Shape;272;p44"/>
          <p:cNvPicPr preferRelativeResize="0"/>
          <p:nvPr/>
        </p:nvPicPr>
        <p:blipFill rotWithShape="1">
          <a:blip r:embed="rId5">
            <a:alphaModFix/>
          </a:blip>
          <a:srcRect b="0" l="37501" r="16825" t="16611"/>
          <a:stretch/>
        </p:blipFill>
        <p:spPr>
          <a:xfrm>
            <a:off x="6944575" y="357800"/>
            <a:ext cx="1987979" cy="1714500"/>
          </a:xfrm>
          <a:prstGeom prst="rect">
            <a:avLst/>
          </a:prstGeom>
          <a:noFill/>
          <a:ln>
            <a:noFill/>
          </a:ln>
        </p:spPr>
      </p:pic>
      <p:pic>
        <p:nvPicPr>
          <p:cNvPr id="273" name="Google Shape;273;p44"/>
          <p:cNvPicPr preferRelativeResize="0"/>
          <p:nvPr/>
        </p:nvPicPr>
        <p:blipFill rotWithShape="1">
          <a:blip r:embed="rId6">
            <a:alphaModFix/>
          </a:blip>
          <a:srcRect b="30934" l="0" r="7054" t="18270"/>
          <a:stretch/>
        </p:blipFill>
        <p:spPr>
          <a:xfrm rot="-5400000">
            <a:off x="3717238" y="2382137"/>
            <a:ext cx="2035725" cy="2345500"/>
          </a:xfrm>
          <a:prstGeom prst="rect">
            <a:avLst/>
          </a:prstGeom>
          <a:noFill/>
          <a:ln>
            <a:noFill/>
          </a:ln>
        </p:spPr>
      </p:pic>
      <p:pic>
        <p:nvPicPr>
          <p:cNvPr id="274" name="Google Shape;274;p44"/>
          <p:cNvPicPr preferRelativeResize="0"/>
          <p:nvPr/>
        </p:nvPicPr>
        <p:blipFill rotWithShape="1">
          <a:blip r:embed="rId7">
            <a:alphaModFix/>
          </a:blip>
          <a:srcRect b="0" l="17469" r="25157" t="2037"/>
          <a:stretch/>
        </p:blipFill>
        <p:spPr>
          <a:xfrm>
            <a:off x="6235400" y="2537025"/>
            <a:ext cx="2544656" cy="20357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4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Schematics</a:t>
            </a:r>
            <a:endParaRPr/>
          </a:p>
        </p:txBody>
      </p:sp>
      <p:sp>
        <p:nvSpPr>
          <p:cNvPr id="280" name="Google Shape;280;p4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81" name="Google Shape;281;p45"/>
          <p:cNvPicPr preferRelativeResize="0"/>
          <p:nvPr/>
        </p:nvPicPr>
        <p:blipFill>
          <a:blip r:embed="rId3">
            <a:alphaModFix/>
          </a:blip>
          <a:stretch>
            <a:fillRect/>
          </a:stretch>
        </p:blipFill>
        <p:spPr>
          <a:xfrm>
            <a:off x="2167400" y="1698450"/>
            <a:ext cx="4809198" cy="34450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46"/>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87" name="Google Shape;287;p46"/>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288" name="Google Shape;288;p4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sz="4800"/>
              <a:t>Limitations</a:t>
            </a:r>
            <a:endParaRPr sz="4800"/>
          </a:p>
        </p:txBody>
      </p:sp>
      <p:pic>
        <p:nvPicPr>
          <p:cNvPr id="289" name="Google Shape;289;p46"/>
          <p:cNvPicPr preferRelativeResize="0"/>
          <p:nvPr/>
        </p:nvPicPr>
        <p:blipFill rotWithShape="1">
          <a:blip r:embed="rId3">
            <a:alphaModFix/>
          </a:blip>
          <a:srcRect b="4852" l="0" r="0" t="0"/>
          <a:stretch/>
        </p:blipFill>
        <p:spPr>
          <a:xfrm>
            <a:off x="144975" y="442025"/>
            <a:ext cx="4286250" cy="42594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4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Limitations</a:t>
            </a:r>
            <a:endParaRPr/>
          </a:p>
        </p:txBody>
      </p:sp>
      <p:sp>
        <p:nvSpPr>
          <p:cNvPr id="295" name="Google Shape;295;p47"/>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3D  Extruding Unit</a:t>
            </a:r>
            <a:endParaRPr b="1"/>
          </a:p>
          <a:p>
            <a:pPr indent="-317500" lvl="0" marL="457200" rtl="0" algn="l">
              <a:spcBef>
                <a:spcPts val="1600"/>
              </a:spcBef>
              <a:spcAft>
                <a:spcPts val="0"/>
              </a:spcAft>
              <a:buSzPts val="1400"/>
              <a:buChar char="-"/>
            </a:pPr>
            <a:r>
              <a:rPr lang="en"/>
              <a:t>Need to manually code the design of the extruded part</a:t>
            </a:r>
            <a:endParaRPr/>
          </a:p>
          <a:p>
            <a:pPr indent="-304800" lvl="1" marL="914400" rtl="0" algn="l">
              <a:spcBef>
                <a:spcPts val="0"/>
              </a:spcBef>
              <a:spcAft>
                <a:spcPts val="0"/>
              </a:spcAft>
              <a:buSzPts val="1200"/>
              <a:buChar char="-"/>
            </a:pPr>
            <a:r>
              <a:rPr lang="en"/>
              <a:t>Basic shapes</a:t>
            </a:r>
            <a:br>
              <a:rPr lang="en"/>
            </a:br>
            <a:endParaRPr/>
          </a:p>
          <a:p>
            <a:pPr indent="-317500" lvl="0" marL="457200" rtl="0" algn="l">
              <a:spcBef>
                <a:spcPts val="0"/>
              </a:spcBef>
              <a:spcAft>
                <a:spcPts val="0"/>
              </a:spcAft>
              <a:buSzPts val="1400"/>
              <a:buChar char="-"/>
            </a:pPr>
            <a:r>
              <a:rPr lang="en"/>
              <a:t>Low Printing Capacity</a:t>
            </a:r>
            <a:br>
              <a:rPr lang="en"/>
            </a:br>
            <a:endParaRPr/>
          </a:p>
          <a:p>
            <a:pPr indent="0" lvl="0" marL="457200" rtl="0" algn="l">
              <a:spcBef>
                <a:spcPts val="1600"/>
              </a:spcBef>
              <a:spcAft>
                <a:spcPts val="1600"/>
              </a:spcAft>
              <a:buNone/>
            </a:pPr>
            <a:r>
              <a:t/>
            </a:r>
            <a:endParaRPr/>
          </a:p>
        </p:txBody>
      </p:sp>
      <p:sp>
        <p:nvSpPr>
          <p:cNvPr id="296" name="Google Shape;296;p47"/>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Peltier Unit</a:t>
            </a:r>
            <a:endParaRPr b="1"/>
          </a:p>
          <a:p>
            <a:pPr indent="-317500" lvl="0" marL="457200" rtl="0" algn="l">
              <a:spcBef>
                <a:spcPts val="1600"/>
              </a:spcBef>
              <a:spcAft>
                <a:spcPts val="0"/>
              </a:spcAft>
              <a:buSzPts val="1400"/>
              <a:buChar char="-"/>
            </a:pPr>
            <a:r>
              <a:rPr lang="en"/>
              <a:t>Not Energy Efficient</a:t>
            </a:r>
            <a:br>
              <a:rPr lang="en"/>
            </a:br>
            <a:endParaRPr/>
          </a:p>
          <a:p>
            <a:pPr indent="-317500" lvl="0" marL="457200" rtl="0" algn="l">
              <a:spcBef>
                <a:spcPts val="0"/>
              </a:spcBef>
              <a:spcAft>
                <a:spcPts val="0"/>
              </a:spcAft>
              <a:buSzPts val="1400"/>
              <a:buChar char="-"/>
            </a:pPr>
            <a:r>
              <a:rPr lang="en"/>
              <a:t>Insufficient Insulation </a:t>
            </a:r>
            <a:endParaRPr/>
          </a:p>
          <a:p>
            <a:pPr indent="-304800" lvl="1" marL="914400" rtl="0" algn="l">
              <a:spcBef>
                <a:spcPts val="0"/>
              </a:spcBef>
              <a:spcAft>
                <a:spcPts val="0"/>
              </a:spcAft>
              <a:buSzPts val="1200"/>
              <a:buChar char="-"/>
            </a:pPr>
            <a:r>
              <a:rPr lang="en"/>
              <a:t>Slow Freezing of Food Puree</a:t>
            </a:r>
            <a:br>
              <a:rPr lang="en"/>
            </a:br>
            <a:endParaRPr/>
          </a:p>
          <a:p>
            <a:pPr indent="0" lvl="0" marL="457200" rtl="0" algn="l">
              <a:spcBef>
                <a:spcPts val="1600"/>
              </a:spcBef>
              <a:spcAft>
                <a:spcPts val="160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4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Further Improvements</a:t>
            </a:r>
            <a:endParaRPr/>
          </a:p>
        </p:txBody>
      </p:sp>
      <p:sp>
        <p:nvSpPr>
          <p:cNvPr id="302" name="Google Shape;302;p48"/>
          <p:cNvSpPr txBox="1"/>
          <p:nvPr>
            <p:ph idx="1" type="body"/>
          </p:nvPr>
        </p:nvSpPr>
        <p:spPr>
          <a:xfrm>
            <a:off x="471900" y="1919075"/>
            <a:ext cx="8222100" cy="3017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More energy efficient cooling unit</a:t>
            </a:r>
            <a:endParaRPr/>
          </a:p>
          <a:p>
            <a:pPr indent="-342900" lvl="0" marL="457200" rtl="0" algn="l">
              <a:spcBef>
                <a:spcPts val="0"/>
              </a:spcBef>
              <a:spcAft>
                <a:spcPts val="0"/>
              </a:spcAft>
              <a:buSzPts val="1800"/>
              <a:buChar char="●"/>
            </a:pPr>
            <a:r>
              <a:rPr lang="en"/>
              <a:t>High Printing Capacity</a:t>
            </a:r>
            <a:endParaRPr/>
          </a:p>
          <a:p>
            <a:pPr indent="-342900" lvl="0" marL="457200" rtl="0" algn="l">
              <a:spcBef>
                <a:spcPts val="0"/>
              </a:spcBef>
              <a:spcAft>
                <a:spcPts val="0"/>
              </a:spcAft>
              <a:buSzPts val="1800"/>
              <a:buChar char="●"/>
            </a:pPr>
            <a:r>
              <a:rPr lang="en"/>
              <a:t>Freedom of Printing (G-codes)</a:t>
            </a:r>
            <a:endParaRPr/>
          </a:p>
          <a:p>
            <a:pPr indent="-342900" lvl="0" marL="457200" rtl="0" algn="l">
              <a:spcBef>
                <a:spcPts val="0"/>
              </a:spcBef>
              <a:spcAft>
                <a:spcPts val="0"/>
              </a:spcAft>
              <a:buSzPts val="1800"/>
              <a:buChar char="●"/>
            </a:pPr>
            <a:r>
              <a:rPr lang="en"/>
              <a:t>CNC shield </a:t>
            </a:r>
            <a:endParaRPr/>
          </a:p>
          <a:p>
            <a:pPr indent="-342900" lvl="0" marL="457200" rtl="0" algn="l">
              <a:spcBef>
                <a:spcPts val="0"/>
              </a:spcBef>
              <a:spcAft>
                <a:spcPts val="0"/>
              </a:spcAft>
              <a:buSzPts val="1800"/>
              <a:buChar char="●"/>
            </a:pPr>
            <a:r>
              <a:rPr lang="en"/>
              <a:t>Food Grade Materials </a:t>
            </a:r>
            <a:endParaRPr/>
          </a:p>
          <a:p>
            <a:pPr indent="-342900" lvl="0" marL="457200" rtl="0" algn="l">
              <a:spcBef>
                <a:spcPts val="0"/>
              </a:spcBef>
              <a:spcAft>
                <a:spcPts val="0"/>
              </a:spcAft>
              <a:buSzPts val="1800"/>
              <a:buChar char="●"/>
            </a:pPr>
            <a:r>
              <a:rPr lang="en"/>
              <a:t>IOT</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49"/>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Live Demonstration</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Google Shape;312;p50"/>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a:p>
            <a:pPr indent="0" lvl="0" marL="0" rtl="0" algn="l">
              <a:spcBef>
                <a:spcPts val="0"/>
              </a:spcBef>
              <a:spcAft>
                <a:spcPts val="0"/>
              </a:spcAft>
              <a:buNone/>
            </a:pPr>
            <a:r>
              <a:rPr lang="en"/>
              <a:t>QnA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4800"/>
              <a:t>The Problem</a:t>
            </a:r>
            <a:endParaRPr sz="4800"/>
          </a:p>
        </p:txBody>
      </p:sp>
      <p:pic>
        <p:nvPicPr>
          <p:cNvPr id="86" name="Google Shape;86;p16"/>
          <p:cNvPicPr preferRelativeResize="0"/>
          <p:nvPr/>
        </p:nvPicPr>
        <p:blipFill>
          <a:blip r:embed="rId3">
            <a:alphaModFix/>
          </a:blip>
          <a:stretch>
            <a:fillRect/>
          </a:stretch>
        </p:blipFill>
        <p:spPr>
          <a:xfrm>
            <a:off x="0" y="314900"/>
            <a:ext cx="4572000" cy="4828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7"/>
          <p:cNvSpPr txBox="1"/>
          <p:nvPr/>
        </p:nvSpPr>
        <p:spPr>
          <a:xfrm>
            <a:off x="904650" y="1627325"/>
            <a:ext cx="7334700" cy="161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800">
                <a:latin typeface="Roboto"/>
                <a:ea typeface="Roboto"/>
                <a:cs typeface="Roboto"/>
                <a:sym typeface="Roboto"/>
              </a:rPr>
              <a:t>“How are we going to reduce Food Wastage?”</a:t>
            </a:r>
            <a:endParaRPr sz="480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8"/>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Background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1202225" y="822425"/>
            <a:ext cx="6227100" cy="3231300"/>
          </a:xfrm>
          <a:prstGeom prst="rect">
            <a:avLst/>
          </a:prstGeom>
          <a:solidFill>
            <a:srgbClr val="A4C2F4"/>
          </a:solidFill>
        </p:spPr>
        <p:txBody>
          <a:bodyPr anchorCtr="0" anchor="ctr" bIns="91425" lIns="91425" spcFirstLastPara="1" rIns="91425" wrap="square" tIns="91425">
            <a:noAutofit/>
          </a:bodyPr>
          <a:lstStyle/>
          <a:p>
            <a:pPr indent="0" lvl="0" marL="0" rtl="0" algn="l">
              <a:lnSpc>
                <a:spcPct val="138000"/>
              </a:lnSpc>
              <a:spcBef>
                <a:spcPts val="0"/>
              </a:spcBef>
              <a:spcAft>
                <a:spcPts val="0"/>
              </a:spcAft>
              <a:buNone/>
            </a:pPr>
            <a:r>
              <a:rPr lang="en" sz="1400">
                <a:solidFill>
                  <a:srgbClr val="000000"/>
                </a:solidFill>
              </a:rPr>
              <a:t>Food wastage has been a Global concern as we have limited supply and the population is going to increase .This might lead food shortage.Preserving  food is  a way to deal with the demand of food shortage.Traditionally,this ugly fruits are not bought and hence thrown out regardless of whether is edible or not.</a:t>
            </a:r>
            <a:endParaRPr sz="1400">
              <a:solidFill>
                <a:srgbClr val="000000"/>
              </a:solidFill>
            </a:endParaRPr>
          </a:p>
          <a:p>
            <a:pPr indent="0" lvl="0" marL="0" rtl="0" algn="l">
              <a:lnSpc>
                <a:spcPct val="115000"/>
              </a:lnSpc>
              <a:spcBef>
                <a:spcPts val="0"/>
              </a:spcBef>
              <a:spcAft>
                <a:spcPts val="0"/>
              </a:spcAft>
              <a:buNone/>
            </a:pPr>
            <a:r>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t/>
            </a:r>
            <a:endParaRPr/>
          </a:p>
        </p:txBody>
      </p:sp>
      <p:pic>
        <p:nvPicPr>
          <p:cNvPr id="102" name="Google Shape;102;p19"/>
          <p:cNvPicPr preferRelativeResize="0"/>
          <p:nvPr/>
        </p:nvPicPr>
        <p:blipFill>
          <a:blip r:embed="rId3">
            <a:alphaModFix/>
          </a:blip>
          <a:stretch>
            <a:fillRect/>
          </a:stretch>
        </p:blipFill>
        <p:spPr>
          <a:xfrm>
            <a:off x="4125350" y="2286075"/>
            <a:ext cx="3334775" cy="1767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8" name="Google Shape;108;p20"/>
          <p:cNvPicPr preferRelativeResize="0"/>
          <p:nvPr/>
        </p:nvPicPr>
        <p:blipFill>
          <a:blip r:embed="rId3">
            <a:alphaModFix/>
          </a:blip>
          <a:stretch>
            <a:fillRect/>
          </a:stretch>
        </p:blipFill>
        <p:spPr>
          <a:xfrm>
            <a:off x="0" y="58124"/>
            <a:ext cx="9144002" cy="361730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4" name="Google Shape;114;p21"/>
          <p:cNvPicPr preferRelativeResize="0"/>
          <p:nvPr/>
        </p:nvPicPr>
        <p:blipFill>
          <a:blip r:embed="rId3">
            <a:alphaModFix/>
          </a:blip>
          <a:stretch>
            <a:fillRect/>
          </a:stretch>
        </p:blipFill>
        <p:spPr>
          <a:xfrm>
            <a:off x="1161458" y="0"/>
            <a:ext cx="7780084"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